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322" r:id="rId3"/>
    <p:sldId id="333" r:id="rId4"/>
    <p:sldId id="334" r:id="rId5"/>
    <p:sldId id="335" r:id="rId6"/>
    <p:sldId id="336" r:id="rId7"/>
    <p:sldId id="337" r:id="rId8"/>
    <p:sldId id="338" r:id="rId9"/>
    <p:sldId id="328" r:id="rId10"/>
    <p:sldId id="329" r:id="rId11"/>
    <p:sldId id="330" r:id="rId12"/>
    <p:sldId id="331" r:id="rId13"/>
    <p:sldId id="332" r:id="rId14"/>
    <p:sldId id="340" r:id="rId15"/>
    <p:sldId id="27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7272954"/>
              </p:ext>
            </p:extLst>
          </p:nvPr>
        </p:nvGraphicFramePr>
        <p:xfrm>
          <a:off x="2924355" y="4092314"/>
          <a:ext cx="6771736" cy="6987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1736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698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Обзор алгоритмов </a:t>
                      </a:r>
                      <a:r>
                        <a:rPr lang="ru-RU" sz="18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Decision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Tree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Random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Forest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XgBoost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CatBoost</a:t>
                      </a:r>
                      <a:r>
                        <a:rPr lang="en-US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AdaBoost 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выявления </a:t>
                      </a:r>
                      <a:r>
                        <a:rPr lang="ru-RU" sz="18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DDoS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атак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219A0-A827-4A37-9BC8-117D389E4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5EFE97-E8F8-4743-98AB-DBB6AB8A9C6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02" y="2113492"/>
            <a:ext cx="6672262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47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99E4E-7313-485A-8F07-D2915C56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ECC596-695C-413D-BBE7-78BC35EFE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30185"/>
            <a:ext cx="11029616" cy="4346815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лес–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основанный на концепции ансамблевого обучения. В данной концепции несколько классификаторов объединяются для улучшения производительности модели. Случайный лес состоит не из одного, а из множества деревьев решений. В задачах классификации каждый документ независимо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кдассифицируется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всеми деревьями. Класс документа определяется на основе наибольшего числа голосов среди всех деревьев.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 случайного леса имеет следующий ряд особенностей и преимуществ: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Довольно быстро обучается.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Эффективно обрабатывает датасеты с большим числом признаков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Выполняет предсказание данных с очень высокой точностью.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Показывает хорошую эффективность даже при наличии большого числа пропусков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Хорошо обрабатываются как непрерывные, так и дискретные признаки.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Обладает высокой масштабируемостью.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640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31351-AD51-412F-A0B1-7C028D03C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6F6FBB1-0ED0-43FA-9244-BC1EB86ECC55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995" y="2346917"/>
            <a:ext cx="829627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73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C1141-A4A6-436C-977C-5E6B56A95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16F6B2-D757-478C-95A6-A6647D301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899" y="2341852"/>
            <a:ext cx="10540833" cy="3686415"/>
          </a:xfrm>
        </p:spPr>
        <p:txBody>
          <a:bodyPr/>
          <a:lstStyle/>
          <a:p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eXtreme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Gradient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Boosting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оптимизированный продвинутый алгоритм машинного обучения, использующий принцип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бустинга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имеет хорошую производительность и решает большинство проблем регрессии и классификации. Использование ансамблевой техники подразумевает, что ошибки предыдущих шагов устраняются в новой модели. Отклонения прогнозов обученного ансамбля вычисляются на обучающем наборе на каждой итерации. Таким образом, оптимизация выполняется путем добавления новых древовидных прогнозов в ансамбль, уменьшая среднее отклонение модели. Эта процедура продолжается до тех пор, пока не будет достигнут требуемый уровень ошибки или критерий ранней остановки (максимальное количество деревьев или достижение заданной точности).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307F1A-9001-4CC6-9862-502FFC01E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3" y="4795895"/>
            <a:ext cx="2674896" cy="148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0FA0C-2E50-D423-E1FA-CD3B4D560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70DEFE-BFAE-9F0E-E30F-EC5493BE9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558" y="1938285"/>
            <a:ext cx="7881888" cy="44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73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635D5A-1B44-497E-93C7-33EA9CA37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867" y="1862667"/>
            <a:ext cx="11192933" cy="485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kk-KZ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лгоритмы машинного обучения</a:t>
            </a: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 (Decision tree);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 (Random forest);</a:t>
            </a:r>
          </a:p>
          <a:p>
            <a:pPr algn="l"/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l"/>
            <a:r>
              <a:rPr lang="en-US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CatBoost</a:t>
            </a:r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l"/>
            <a:r>
              <a:rPr lang="en-US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AdaBoost</a:t>
            </a:r>
          </a:p>
          <a:p>
            <a:pPr algn="l"/>
            <a:endParaRPr lang="ru-RU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AC7A91-CDA2-659C-D794-7DF6C8DC6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2" y="2058363"/>
            <a:ext cx="11029615" cy="43941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этом этапе формируется датасет с трафиком сети, который включает как нормальный, так и вредоносный трафик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-атаки).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Лог-файлы серверов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Захват трафика с помощью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Wireshark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Tcpdump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Датасеты, например,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CICDDoS2019, NSL-KDD, CAIDA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в реальном времени через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SNMP,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NetFlow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sFlow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трафика: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IP-адреса отправителя и получателя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пакетов за единицу времени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пакетов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соединений с одним IP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Используемые протоколы (TCP, UDP, ICMP)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жизни соединений (TTL)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9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</a:p>
        </p:txBody>
      </p:sp>
      <p:pic>
        <p:nvPicPr>
          <p:cNvPr id="3" name="Объект 2">
            <a:extLst>
              <a:ext uri="{FF2B5EF4-FFF2-40B4-BE49-F238E27FC236}">
                <a16:creationId xmlns:a16="http://schemas.microsoft.com/office/drawing/2014/main" id="{19EAC6E1-BB2D-F845-5F90-4FB74DCA76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501400" y="2050362"/>
            <a:ext cx="7189199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350FF-13D2-09A9-FCB7-B8DF7E94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9" y="729657"/>
            <a:ext cx="10917819" cy="986999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D0CB19-A9D4-43C7-C63D-C431742CD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917818" cy="402326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Предобработка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Сетевые данные, полученные на предыдущем этапе, должны быть очищены и приведены в удобный формат для машинного обучения.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дубликатов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неинформативных записей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Очистка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(устранение отсутствующих значений, обработка выбросов)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категориальных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числовому виду (например, с помощью One-Hot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и стандартизация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-Max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Standard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26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0D42-D832-F14F-75E9-46154B9FA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9BEB81C-2081-8A39-389C-00CABEE83B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1193" y="2471271"/>
            <a:ext cx="5943778" cy="2937492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2E10AEE0-AFC8-6B2A-9C89-B88BD25F254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731064" y="2365047"/>
            <a:ext cx="4552287" cy="33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8E167-6C0D-FF1B-5B94-6A76ED32B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830D7BA-060E-0760-9DB2-6602E7995F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4335" y="2337156"/>
            <a:ext cx="5805592" cy="3218255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80E8176-0D06-A63D-AE55-1ABBCA24BE9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953583" y="2172402"/>
            <a:ext cx="3139323" cy="4137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5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F03C-2829-B772-E049-A488BD4A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ru-RU" dirty="0" err="1">
                <a:solidFill>
                  <a:srgbClr val="FFC000"/>
                </a:solidFill>
              </a:rPr>
              <a:t>DDoS</a:t>
            </a:r>
            <a:r>
              <a:rPr lang="ru-RU" dirty="0">
                <a:solidFill>
                  <a:srgbClr val="FFC000"/>
                </a:solidFill>
              </a:rPr>
              <a:t>-атак с помощью машинного обучения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295E3-96D3-B15E-B636-665AF006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330829"/>
            <a:ext cx="10226768" cy="379751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данных на обучающую и тестовую выборки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разделяются следующим образом: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 выборка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70-80%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выборка (Test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20-30%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можно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кросс-валидацию (k-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более точной оценки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40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749FC-3A32-4540-AEB2-753FC9B6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58CBA1-5CC7-4CF1-8AC9-AB79FEA40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594" y="2040730"/>
            <a:ext cx="10970348" cy="4165336"/>
          </a:xfrm>
        </p:spPr>
        <p:txBody>
          <a:bodyPr/>
          <a:lstStyle/>
          <a:p>
            <a:pPr marL="0" indent="0">
              <a:buNone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решений– метод обучения с учителем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использует набор правил для принятия решений подобно тому, как человек принимает решения. В данном методе данные разделяются на подмножества в зависимости от определенных признаков, отвечая на определенные вопросы до тех пор, пока все точки данных не будут принадлежать определенному классу. Таким образом, образуется древовидная структура с добавлением узла для каждого вопроса. Первый узел является корневым узлом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root node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классификации документов на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первом этапе выбирается слово, и все документы, содержащие его, помещаются в одну сторону, а документы, не содержащие его, помещаются в другую сторону. В результате образуются два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После этого в этих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датасетах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выбирается новое слово, и все предыдущие шаги повторяются. Так продолжается до тех пор, пока весь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 будет разделен и присвоен конечным узлам. Если в конечном узле все точки данных однозначно соответствуют одному и тому же классу, то класс узла точно определен. В случае смешанных узлов алгоритм присваивает данному узлу класс с наибольшим числом точек данных, относящихся к нему.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4999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576</TotalTime>
  <Words>719</Words>
  <Application>Microsoft Office PowerPoint</Application>
  <PresentationFormat>Широкоэкранный</PresentationFormat>
  <Paragraphs>63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Corbel</vt:lpstr>
      <vt:lpstr>Gill Sans MT</vt:lpstr>
      <vt:lpstr>Symbol</vt:lpstr>
      <vt:lpstr>Times New Roman</vt:lpstr>
      <vt:lpstr>Wingdings 2</vt:lpstr>
      <vt:lpstr>Дивиденд</vt:lpstr>
      <vt:lpstr>Лекция 4</vt:lpstr>
      <vt:lpstr>Классификация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Этапы выявления DDoS-атак с помощью машинного обучения</vt:lpstr>
      <vt:lpstr>Дерево решений</vt:lpstr>
      <vt:lpstr>Дерево решений</vt:lpstr>
      <vt:lpstr>Случайный лес</vt:lpstr>
      <vt:lpstr>Случайный лес</vt:lpstr>
      <vt:lpstr>XGboost</vt:lpstr>
      <vt:lpstr>Этапы выявления DDoS-атак с помощью машинного обучения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33</cp:revision>
  <dcterms:created xsi:type="dcterms:W3CDTF">2023-08-13T17:19:25Z</dcterms:created>
  <dcterms:modified xsi:type="dcterms:W3CDTF">2025-02-15T17:58:46Z</dcterms:modified>
</cp:coreProperties>
</file>